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7" r:id="rId5"/>
    <p:sldId id="266" r:id="rId6"/>
    <p:sldId id="268" r:id="rId7"/>
    <p:sldId id="270" r:id="rId8"/>
    <p:sldId id="274" r:id="rId9"/>
    <p:sldId id="273" r:id="rId10"/>
    <p:sldId id="277" r:id="rId11"/>
    <p:sldId id="278" r:id="rId12"/>
    <p:sldId id="269" r:id="rId13"/>
  </p:sldIdLst>
  <p:sldSz cx="12192000" cy="6858000"/>
  <p:notesSz cx="9928225" cy="14357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9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EC38E-3228-4395-A2FA-1AA82341BA6B}" type="datetimeFigureOut">
              <a:rPr lang="en-GB" smtClean="0"/>
              <a:t>16/12/2016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8213"/>
            <a:ext cx="4302125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13638213"/>
            <a:ext cx="4303713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347D9-9937-46B2-8D1E-30C82D3D1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0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11493F48-8B13-4DAE-91E2-014061D13DE4}" type="datetimeFigureOut">
              <a:rPr lang="en-GB" smtClean="0"/>
              <a:t>16/12/2016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0600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909475"/>
            <a:ext cx="7942580" cy="565320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773B8C92-6091-4EDB-AB63-D9849BC23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68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B8C92-6091-4EDB-AB63-D9849BC23D4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B8C92-6091-4EDB-AB63-D9849BC23D4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8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B8C92-6091-4EDB-AB63-D9849BC23D4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64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42A8F7-BA44-4814-B038-52D48AD9BBE4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B95D-A07C-422B-85A3-3B4444DD4291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F1ED-A9E6-451A-9090-52C3C48AC605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22A2-10C6-480D-99FC-4C051C45F8C6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7BC69-03E2-4AA1-B308-AEB9FD2A79EC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19C6-752C-4499-9F00-B248CF8BC9D5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BBCF-94D0-41A3-8007-6E15D87E3E7F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D7826-C2F1-489F-8377-ECED4528B5AE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520B-804F-4DFB-9529-9CCF67E4757B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1B34-4CB0-4467-B713-F740D18A0B58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6F02-EA07-43A2-8D91-A5B25F8E9C06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6E89B-9A60-4EC1-996D-75998F23FE94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F717-C8D6-462F-BCF3-E694DAF4DA01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C6F5-62C3-40AF-B2D8-51FF6B8FE82C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0F7C-3C4F-492C-92AD-1FD58FF8BCD0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086E-6332-45CA-B2B3-CBFDA2D655E0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305DC-F633-482A-9BE0-0D69D6BAECFF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D1FFBB-CB4C-4874-8A5D-5DB626779BE5}" type="datetime1">
              <a:rPr lang="en-US" smtClean="0"/>
              <a:t>12/16/2016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.barnett@telford.gov.uk" TargetMode="External"/><Relationship Id="rId7" Type="http://schemas.openxmlformats.org/officeDocument/2006/relationships/image" Target="../media/image15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01879"/>
            <a:ext cx="6815669" cy="1525212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Risk Benefit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29534"/>
            <a:ext cx="6815669" cy="1628265"/>
          </a:xfrm>
        </p:spPr>
        <p:txBody>
          <a:bodyPr>
            <a:normAutofit/>
          </a:bodyPr>
          <a:lstStyle/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GB" smtClean="0">
                <a:latin typeface="Calibri" panose="020F0502020204030204" pitchFamily="34" charset="0"/>
              </a:rPr>
              <a:t>Updated 3</a:t>
            </a:r>
            <a:r>
              <a:rPr lang="en-GB" baseline="30000" smtClean="0">
                <a:latin typeface="Calibri" panose="020F0502020204030204" pitchFamily="34" charset="0"/>
              </a:rPr>
              <a:t>rd</a:t>
            </a:r>
            <a:r>
              <a:rPr lang="en-GB" smtClean="0">
                <a:latin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</a:rPr>
              <a:t>December 2016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023" y="5957047"/>
            <a:ext cx="2127026" cy="6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57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 rotWithShape="1">
          <a:blip r:embed="rId2"/>
          <a:srcRect l="26829" t="18507" r="33799" b="9417"/>
          <a:stretch/>
        </p:blipFill>
        <p:spPr>
          <a:xfrm>
            <a:off x="2755544" y="493776"/>
            <a:ext cx="5638648" cy="5806368"/>
          </a:xfrm>
          <a:prstGeom prst="rect">
            <a:avLst/>
          </a:prstGeom>
        </p:spPr>
      </p:pic>
      <p:pic>
        <p:nvPicPr>
          <p:cNvPr id="3" name="Content Placeholder 6"/>
          <p:cNvPicPr>
            <a:picLocks noChangeAspect="1"/>
          </p:cNvPicPr>
          <p:nvPr/>
        </p:nvPicPr>
        <p:blipFill rotWithShape="1">
          <a:blip r:embed="rId2"/>
          <a:srcRect l="42306" t="54994" r="37540" b="15635"/>
          <a:stretch/>
        </p:blipFill>
        <p:spPr>
          <a:xfrm>
            <a:off x="3069772" y="1368914"/>
            <a:ext cx="7522028" cy="49312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70" y="5540188"/>
            <a:ext cx="2127026" cy="6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97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196" t="12251" r="32066" b="8779"/>
          <a:stretch/>
        </p:blipFill>
        <p:spPr>
          <a:xfrm>
            <a:off x="6212115" y="609600"/>
            <a:ext cx="4209143" cy="57766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8571" y="1945197"/>
            <a:ext cx="49348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</a:rPr>
              <a:t>Competent </a:t>
            </a:r>
            <a:r>
              <a:rPr lang="en-GB" sz="1400" dirty="0" smtClean="0">
                <a:latin typeface="Arial" panose="020B0604020202020204" pitchFamily="34" charset="0"/>
              </a:rPr>
              <a:t>person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</a:rPr>
              <a:t>• Every employer shall… appoint one or more competent</a:t>
            </a:r>
          </a:p>
          <a:p>
            <a:r>
              <a:rPr lang="en-US" sz="1400" dirty="0">
                <a:latin typeface="Arial" panose="020B0604020202020204" pitchFamily="34" charset="0"/>
              </a:rPr>
              <a:t>persons to assist him in undertaking the measures he</a:t>
            </a:r>
          </a:p>
          <a:p>
            <a:r>
              <a:rPr lang="en-GB" sz="1400" dirty="0">
                <a:latin typeface="Arial" panose="020B0604020202020204" pitchFamily="34" charset="0"/>
              </a:rPr>
              <a:t>needs to take</a:t>
            </a:r>
            <a:r>
              <a:rPr lang="en-GB" sz="1400" dirty="0" smtClean="0">
                <a:latin typeface="Arial" panose="020B0604020202020204" pitchFamily="34" charset="0"/>
              </a:rPr>
              <a:t>.</a:t>
            </a:r>
          </a:p>
          <a:p>
            <a:endParaRPr lang="en-GB" sz="1400" dirty="0">
              <a:latin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</a:rPr>
              <a:t>A person shall be regarded as competent where he has</a:t>
            </a:r>
          </a:p>
          <a:p>
            <a:r>
              <a:rPr lang="en-US" sz="1400" b="1" dirty="0">
                <a:latin typeface="Arial" panose="020B0604020202020204" pitchFamily="34" charset="0"/>
              </a:rPr>
              <a:t>sufficient training and experience or knowledge and</a:t>
            </a:r>
          </a:p>
          <a:p>
            <a:r>
              <a:rPr lang="en-GB" sz="1400" b="1" dirty="0">
                <a:latin typeface="Arial" panose="020B0604020202020204" pitchFamily="34" charset="0"/>
              </a:rPr>
              <a:t>other qualities</a:t>
            </a:r>
            <a:r>
              <a:rPr lang="en-GB" sz="1400" b="1" dirty="0" smtClean="0">
                <a:latin typeface="Arial" panose="020B0604020202020204" pitchFamily="34" charset="0"/>
              </a:rPr>
              <a:t>.</a:t>
            </a:r>
          </a:p>
          <a:p>
            <a:endParaRPr lang="en-GB" sz="1400" b="1" dirty="0">
              <a:latin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</a:rPr>
              <a:t>Where there is a competent person in the employer's</a:t>
            </a:r>
          </a:p>
          <a:p>
            <a:r>
              <a:rPr lang="en-US" sz="1400" dirty="0">
                <a:latin typeface="Arial" panose="020B0604020202020204" pitchFamily="34" charset="0"/>
              </a:rPr>
              <a:t>employment, that person shall be appointed… in</a:t>
            </a:r>
          </a:p>
          <a:p>
            <a:r>
              <a:rPr lang="en-US" sz="1400" dirty="0">
                <a:latin typeface="Arial" panose="020B0604020202020204" pitchFamily="34" charset="0"/>
              </a:rPr>
              <a:t>preference to a competent person not in his employment</a:t>
            </a:r>
            <a:r>
              <a:rPr lang="en-US" sz="1400" dirty="0" smtClean="0">
                <a:latin typeface="Arial" panose="020B0604020202020204" pitchFamily="34" charset="0"/>
              </a:rPr>
              <a:t>.</a:t>
            </a:r>
          </a:p>
          <a:p>
            <a:endParaRPr lang="en-US" sz="1400" dirty="0">
              <a:latin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</a:rPr>
              <a:t>• Management of Health &amp; Safety at Work Regulations 1999</a:t>
            </a:r>
            <a:endParaRPr lang="en-GB" sz="14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1" y="5593976"/>
            <a:ext cx="2127026" cy="6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693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porate letterhead op2"/>
          <p:cNvPicPr/>
          <p:nvPr/>
        </p:nvPicPr>
        <p:blipFill>
          <a:blip r:embed="rId2"/>
          <a:srcRect t="90265"/>
          <a:stretch>
            <a:fillRect/>
          </a:stretch>
        </p:blipFill>
        <p:spPr bwMode="auto">
          <a:xfrm>
            <a:off x="3971777" y="4854055"/>
            <a:ext cx="7285990" cy="10375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067610"/>
            <a:ext cx="9609668" cy="1468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Jo Barnett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Outdoor Education Service Manager</a:t>
            </a:r>
            <a:br>
              <a:rPr lang="en-GB" dirty="0" smtClean="0">
                <a:latin typeface="Calibri" panose="020F0502020204030204" pitchFamily="34" charset="0"/>
              </a:rPr>
            </a:br>
            <a:r>
              <a:rPr lang="en-GB" dirty="0" smtClean="0">
                <a:latin typeface="Calibri" panose="020F0502020204030204" pitchFamily="34" charset="0"/>
              </a:rPr>
              <a:t>Telford and Wrekin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705" y="3536410"/>
            <a:ext cx="9766423" cy="86040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  <a:hlinkClick r:id="rId3"/>
              </a:rPr>
              <a:t>jo.barnett@telford.gov.uk</a:t>
            </a:r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Office: 01952 382057    Mobile: 07973 716547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08" y="4737850"/>
            <a:ext cx="1662430" cy="112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370" y="4854055"/>
            <a:ext cx="676275" cy="8953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631" y="4829925"/>
            <a:ext cx="1177925" cy="919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74" y="977491"/>
            <a:ext cx="2809303" cy="1090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530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91665" y="2182762"/>
            <a:ext cx="2753032" cy="2310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What could possibly go wrong?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And to whom?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05" y="5540188"/>
            <a:ext cx="2127026" cy="6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29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91665" y="2182762"/>
            <a:ext cx="2753032" cy="2310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Why do 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we do this? What do we 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get out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 of it?</a:t>
            </a:r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23" y="5513294"/>
            <a:ext cx="2127026" cy="6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8419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</a:rPr>
              <a:t>A Sense of </a:t>
            </a:r>
            <a:r>
              <a:rPr lang="en-GB" b="1" dirty="0" smtClean="0">
                <a:latin typeface="Calibri" panose="020F0502020204030204" pitchFamily="34" charset="0"/>
              </a:rPr>
              <a:t>Priorities?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930505"/>
              </p:ext>
            </p:extLst>
          </p:nvPr>
        </p:nvGraphicFramePr>
        <p:xfrm>
          <a:off x="1295400" y="2557463"/>
          <a:ext cx="9601200" cy="282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/>
                <a:gridCol w="2400300"/>
                <a:gridCol w="2400300"/>
                <a:gridCol w="2400300"/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sz="2800" dirty="0" smtClean="0">
                          <a:latin typeface="Calibri" panose="020F0502020204030204" pitchFamily="34" charset="0"/>
                        </a:rPr>
                        <a:t>Prioritise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Highest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anose="020F0502020204030204" pitchFamily="34" charset="0"/>
                        </a:rPr>
                        <a:t>Lowest</a:t>
                      </a:r>
                      <a:endParaRPr lang="en-GB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294" y="5381943"/>
            <a:ext cx="2127026" cy="6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35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A Sense of Balance?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Risks</a:t>
            </a:r>
            <a:endParaRPr lang="en-GB" b="1" dirty="0">
              <a:latin typeface="Calibri" panose="020F050202020403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8499050"/>
              </p:ext>
            </p:extLst>
          </p:nvPr>
        </p:nvGraphicFramePr>
        <p:xfrm>
          <a:off x="1121228" y="3243263"/>
          <a:ext cx="4892224" cy="301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056"/>
                <a:gridCol w="1223056"/>
                <a:gridCol w="1223056"/>
                <a:gridCol w="122305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What are the</a:t>
                      </a:r>
                    </a:p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hazards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that could harm</a:t>
                      </a:r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?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Who might be harmed &amp; how?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How likely is it to happen?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Actions to reduce the risk?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3615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Benefits</a:t>
            </a:r>
            <a:endParaRPr lang="en-GB" b="1" dirty="0">
              <a:latin typeface="Calibri" panose="020F050202020403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56533497"/>
              </p:ext>
            </p:extLst>
          </p:nvPr>
        </p:nvGraphicFramePr>
        <p:xfrm>
          <a:off x="6180138" y="3243263"/>
          <a:ext cx="4718052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513"/>
                <a:gridCol w="1179513"/>
                <a:gridCol w="1179513"/>
                <a:gridCol w="117951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What are the good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outcomes?</a:t>
                      </a:r>
                    </a:p>
                    <a:p>
                      <a:endParaRPr lang="en-GB" sz="1800" baseline="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Who might benefit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and how?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How likely</a:t>
                      </a:r>
                      <a:r>
                        <a:rPr lang="en-GB" sz="1800" baseline="0" dirty="0" smtClean="0">
                          <a:latin typeface="Calibri" panose="020F0502020204030204" pitchFamily="34" charset="0"/>
                        </a:rPr>
                        <a:t> is it to happen?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alibri" panose="020F0502020204030204" pitchFamily="34" charset="0"/>
                        </a:rPr>
                        <a:t>Actions to increase the benefit?</a:t>
                      </a:r>
                      <a:endParaRPr lang="en-GB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368" y="5568112"/>
            <a:ext cx="2127026" cy="6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9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Calibri" panose="020F0502020204030204" pitchFamily="34" charset="0"/>
              </a:rPr>
              <a:t>A Sense of Balance?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Risks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b="1" dirty="0" smtClean="0">
                <a:latin typeface="Calibri" panose="020F0502020204030204" pitchFamily="34" charset="0"/>
              </a:rPr>
              <a:t>Benefits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4916" y="3529781"/>
            <a:ext cx="4724907" cy="1573162"/>
          </a:xfrm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For you?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For yours?</a:t>
            </a:r>
          </a:p>
          <a:p>
            <a:r>
              <a:rPr lang="en-GB" dirty="0" smtClean="0">
                <a:latin typeface="Calibri" panose="020F0502020204030204" pitchFamily="34" charset="0"/>
              </a:rPr>
              <a:t>For those in your professional care?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394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62" t="11426" r="32431" b="5178"/>
          <a:stretch/>
        </p:blipFill>
        <p:spPr>
          <a:xfrm>
            <a:off x="1712812" y="1282967"/>
            <a:ext cx="3299454" cy="43713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263" t="44021" r="39428" b="17717"/>
          <a:stretch/>
        </p:blipFill>
        <p:spPr>
          <a:xfrm>
            <a:off x="6124353" y="1361726"/>
            <a:ext cx="4274288" cy="3955312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225528" y="5317038"/>
            <a:ext cx="4000020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600" dirty="0">
                <a:latin typeface="Calibri" panose="020F0502020204030204" pitchFamily="34" charset="0"/>
              </a:rPr>
              <a:t>http://www.englishoutdoorcouncil.org/wp-content/uploads/Nothing-Ventured.pdf</a:t>
            </a: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981" y="5831982"/>
            <a:ext cx="1629484" cy="509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88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686" t="11162" r="29920" b="24719"/>
          <a:stretch/>
        </p:blipFill>
        <p:spPr>
          <a:xfrm>
            <a:off x="2279624" y="671235"/>
            <a:ext cx="7587178" cy="513080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812" y="5802039"/>
            <a:ext cx="1804296" cy="48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29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 rotWithShape="1">
          <a:blip r:embed="rId2"/>
          <a:srcRect l="26829" t="18507" r="33799" b="9417"/>
          <a:stretch/>
        </p:blipFill>
        <p:spPr>
          <a:xfrm>
            <a:off x="2755544" y="493776"/>
            <a:ext cx="5638648" cy="5806368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23" y="5513294"/>
            <a:ext cx="2127026" cy="6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34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318</TotalTime>
  <Words>219</Words>
  <Application>Microsoft Office PowerPoint</Application>
  <PresentationFormat>Widescreen</PresentationFormat>
  <Paragraphs>55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Risk Benefit</vt:lpstr>
      <vt:lpstr>PowerPoint Presentation</vt:lpstr>
      <vt:lpstr>PowerPoint Presentation</vt:lpstr>
      <vt:lpstr>A Sense of Priorities?</vt:lpstr>
      <vt:lpstr>A Sense of Balance?</vt:lpstr>
      <vt:lpstr>A Sense of Balance?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 Barnett Outdoor Education Service Manager Telford and Wrekin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Benefit</dc:title>
  <dc:creator>Joanna Barnett</dc:creator>
  <cp:lastModifiedBy>Barnett, Jo</cp:lastModifiedBy>
  <cp:revision>34</cp:revision>
  <cp:lastPrinted>2016-12-02T17:06:49Z</cp:lastPrinted>
  <dcterms:created xsi:type="dcterms:W3CDTF">2016-08-31T08:58:44Z</dcterms:created>
  <dcterms:modified xsi:type="dcterms:W3CDTF">2016-12-16T14:07:20Z</dcterms:modified>
</cp:coreProperties>
</file>